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  <p:sldMasterId id="2147483807" r:id="rId2"/>
  </p:sldMasterIdLst>
  <p:notesMasterIdLst>
    <p:notesMasterId r:id="rId14"/>
  </p:notesMasterIdLst>
  <p:sldIdLst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199CE-947C-8540-84E8-BAAFBB29736C}" type="datetimeFigureOut">
              <a:rPr lang="ru-RU" smtClean="0"/>
              <a:t>05.03.19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3203E-3C3C-7A41-9F02-B8E5BE1DC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15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D690C-23B0-42CD-B266-3B3ECA2CE8E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A4F29-C649-E34E-A332-23F04FADE424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8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74E5-9892-D645-86C9-DB2045EBC478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2322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74E5-9892-D645-86C9-DB2045EBC478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912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6A8EEDB-EB45-7F40-BB50-A1FF5A2FEC44}" type="datetime1">
              <a:rPr lang="en-US"/>
              <a:pPr>
                <a:defRPr/>
              </a:pPr>
              <a:t>05.03.19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ED116-5127-A949-86FD-73748A372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47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76A8EEDB-EB45-7F40-BB50-A1FF5A2FEC44}" type="datetime1">
              <a:rPr lang="en-US"/>
              <a:pPr>
                <a:defRPr/>
              </a:pPr>
              <a:t>05.03.19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ED116-5127-A949-86FD-73748A372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31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00206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467544" y="908720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48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A4F29-C649-E34E-A332-23F04FADE424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8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A8EE-4967-BF46-8861-7056DDD0CAD3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8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AB2-2F7E-AE4C-A293-7A8B50DB892A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4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74E5-9892-D645-86C9-DB2045EBC478}" type="datetime1">
              <a:rPr lang="ru-RU" smtClean="0"/>
              <a:t>05.03.19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67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7ED7-BF9F-BF48-8C40-D5278083D4DF}" type="datetime1">
              <a:rPr lang="ru-RU" smtClean="0"/>
              <a:t>05.03.19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A8EE-4967-BF46-8861-7056DDD0CAD3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8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B9FC-990A-5A40-9077-5566991844DB}" type="datetime1">
              <a:rPr lang="ru-RU" smtClean="0"/>
              <a:t>05.03.19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7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74E5-9892-D645-86C9-DB2045EBC478}" type="datetime1">
              <a:rPr lang="ru-RU" smtClean="0"/>
              <a:t>05.03.19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7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A8E8A-F51F-7F4C-88B6-07F373875FC4}" type="datetime1">
              <a:rPr lang="ru-RU" smtClean="0"/>
              <a:t>05.03.19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83D04-38D2-D146-B41A-2508892601BC}" type="datetime1">
              <a:rPr lang="ru-RU" smtClean="0"/>
              <a:t>05.03.19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8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74E5-9892-D645-86C9-DB2045EBC478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2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74E5-9892-D645-86C9-DB2045EBC478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9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BAB2-2F7E-AE4C-A293-7A8B50DB892A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4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74E5-9892-D645-86C9-DB2045EBC478}" type="datetime1">
              <a:rPr lang="ru-RU" smtClean="0"/>
              <a:t>05.03.19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6730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E7ED7-BF9F-BF48-8C40-D5278083D4DF}" type="datetime1">
              <a:rPr lang="ru-RU" smtClean="0"/>
              <a:t>05.03.19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B9FC-990A-5A40-9077-5566991844DB}" type="datetime1">
              <a:rPr lang="ru-RU" smtClean="0"/>
              <a:t>05.03.19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7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74E5-9892-D645-86C9-DB2045EBC478}" type="datetime1">
              <a:rPr lang="ru-RU" smtClean="0"/>
              <a:t>05.03.19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7003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A8E8A-F51F-7F4C-88B6-07F373875FC4}" type="datetime1">
              <a:rPr lang="ru-RU" smtClean="0"/>
              <a:t>05.03.19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83D04-38D2-D146-B41A-2508892601BC}" type="datetime1">
              <a:rPr lang="ru-RU" smtClean="0"/>
              <a:t>05.03.19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8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774E5-9892-D645-86C9-DB2045EBC478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95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819" r:id="rId13"/>
    <p:sldLayoutId id="214748382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774E5-9892-D645-86C9-DB2045EBC478}" type="datetime1">
              <a:rPr lang="ru-RU" smtClean="0"/>
              <a:t>05.03.19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9A020-ADD6-4A75-B703-CC844F1AD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95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tif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3"/>
            <a:ext cx="9144000" cy="482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0001" y="914400"/>
            <a:ext cx="728134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тек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78926" y="943849"/>
            <a:ext cx="2328334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Белый экссудат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0399" y="940168"/>
            <a:ext cx="897467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Кольца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0000" y="3332920"/>
            <a:ext cx="2683101" cy="2878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Вертикальные борозды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0399" y="3332920"/>
            <a:ext cx="1185333" cy="2878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триктура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57476" y="3217333"/>
            <a:ext cx="1532466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Комбинация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0287" y="150128"/>
            <a:ext cx="8847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/>
                </a:solidFill>
                <a:cs typeface="Tahoma" charset="0"/>
              </a:rPr>
              <a:t>Эндоскопические признаки</a:t>
            </a:r>
            <a:endParaRPr kumimoji="0" lang="ru-RU" sz="3200" b="1" dirty="0">
              <a:solidFill>
                <a:srgbClr val="1F497D"/>
              </a:solidFill>
              <a:cs typeface="Tahoma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578323"/>
            <a:ext cx="9008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cs typeface="Arial" charset="0"/>
              </a:rPr>
              <a:t>Нормальная эндоскопическая картина  в 20% - 30%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cs typeface="Arial" charset="0"/>
              </a:rPr>
              <a:t>При наличии </a:t>
            </a:r>
            <a:r>
              <a:rPr lang="ru-RU" b="1" dirty="0" smtClean="0">
                <a:solidFill>
                  <a:srgbClr val="FF0000"/>
                </a:solidFill>
                <a:cs typeface="Arial" charset="0"/>
              </a:rPr>
              <a:t>характерных клинических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симптомов </a:t>
            </a:r>
            <a:r>
              <a:rPr lang="ru-RU" b="1" dirty="0" smtClean="0">
                <a:solidFill>
                  <a:srgbClr val="FF0000"/>
                </a:solidFill>
                <a:cs typeface="Arial" charset="0"/>
              </a:rPr>
              <a:t>–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cs typeface="Arial" charset="0"/>
              </a:rPr>
              <a:t>биопсия </a:t>
            </a:r>
            <a:r>
              <a:rPr lang="ru-RU" b="1" dirty="0">
                <a:solidFill>
                  <a:srgbClr val="FF0000"/>
                </a:solidFill>
                <a:cs typeface="Arial" charset="0"/>
              </a:rPr>
              <a:t>обязательна даже при отсутствии эндоскопических изменений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1595" y="1882166"/>
            <a:ext cx="7735665" cy="107585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EREFS</a:t>
            </a:r>
            <a:r>
              <a:rPr lang="ru-RU" sz="2400" b="1" dirty="0" smtClean="0">
                <a:solidFill>
                  <a:schemeClr val="bg1"/>
                </a:solidFill>
              </a:rPr>
              <a:t> (Edema-отек, </a:t>
            </a:r>
            <a:r>
              <a:rPr lang="ru-RU" sz="2400" b="1" dirty="0" err="1" smtClean="0">
                <a:solidFill>
                  <a:schemeClr val="bg1"/>
                </a:solidFill>
              </a:rPr>
              <a:t>Rings</a:t>
            </a:r>
            <a:r>
              <a:rPr lang="ru-RU" sz="2400" b="1" dirty="0" smtClean="0">
                <a:solidFill>
                  <a:schemeClr val="bg1"/>
                </a:solidFill>
              </a:rPr>
              <a:t> -кольца, </a:t>
            </a:r>
            <a:r>
              <a:rPr lang="ru-RU" sz="2400" b="1" dirty="0" err="1" smtClean="0">
                <a:solidFill>
                  <a:schemeClr val="bg1"/>
                </a:solidFill>
              </a:rPr>
              <a:t>Exudates</a:t>
            </a:r>
            <a:r>
              <a:rPr lang="en-US" sz="2400" b="1" dirty="0" smtClean="0">
                <a:solidFill>
                  <a:schemeClr val="bg1"/>
                </a:solidFill>
              </a:rPr>
              <a:t> - </a:t>
            </a:r>
            <a:r>
              <a:rPr lang="ru-RU" sz="2400" b="1" dirty="0" smtClean="0">
                <a:solidFill>
                  <a:schemeClr val="bg1"/>
                </a:solidFill>
              </a:rPr>
              <a:t>экссудат, Furrows-борозды, Strictures-стриктуры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57890"/>
            <a:ext cx="89577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</p:spTree>
    <p:extLst>
      <p:ext uri="{BB962C8B-B14F-4D97-AF65-F5344CB8AC3E}">
        <p14:creationId xmlns:p14="http://schemas.microsoft.com/office/powerpoint/2010/main" val="185028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/>
        </p:blipFill>
        <p:spPr>
          <a:xfrm>
            <a:off x="139700" y="776726"/>
            <a:ext cx="8864600" cy="56367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253" y="2870085"/>
            <a:ext cx="873304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Диагноз ЭоЭ не может быть установлен </a:t>
            </a:r>
            <a:r>
              <a:rPr lang="ru-RU" b="1" dirty="0" smtClean="0"/>
              <a:t>только </a:t>
            </a:r>
            <a:r>
              <a:rPr lang="ru-RU" b="1" dirty="0"/>
              <a:t>на основании данных эндоскопического исследования</a:t>
            </a:r>
            <a:r>
              <a:rPr lang="ru-RU" dirty="0" smtClean="0">
                <a:effectLst/>
              </a:rPr>
              <a:t> </a:t>
            </a:r>
            <a:r>
              <a:rPr lang="ru-RU" b="1" dirty="0"/>
              <a:t>без морфологической верификации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59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Стандартизованный протокол биопсии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83568" y="3971379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7261225" algn="l"/>
              </a:tabLst>
            </a:pPr>
            <a:r>
              <a:rPr lang="ru-RU" sz="2000" b="1" dirty="0" smtClean="0"/>
              <a:t>Рекомендации РГА (2013) </a:t>
            </a:r>
            <a:r>
              <a:rPr lang="en-US" sz="2000" b="1" dirty="0" smtClean="0"/>
              <a:t>/ </a:t>
            </a:r>
            <a:r>
              <a:rPr lang="ru-RU" sz="2000" b="1" dirty="0" smtClean="0"/>
              <a:t>Европейские рекомендации </a:t>
            </a:r>
            <a:r>
              <a:rPr lang="en-US" sz="2000" b="1" dirty="0" smtClean="0"/>
              <a:t>(201</a:t>
            </a:r>
            <a:r>
              <a:rPr lang="ru-RU" sz="2000" b="1" dirty="0" smtClean="0"/>
              <a:t>7</a:t>
            </a:r>
            <a:r>
              <a:rPr lang="en-US" sz="2000" b="1" dirty="0" smtClean="0"/>
              <a:t>)</a:t>
            </a:r>
            <a:endParaRPr lang="ru-RU" sz="2000" b="1" dirty="0" smtClean="0"/>
          </a:p>
          <a:p>
            <a:pPr algn="ctr">
              <a:tabLst>
                <a:tab pos="7261225" algn="l"/>
              </a:tabLst>
            </a:pPr>
            <a:r>
              <a:rPr lang="ru-RU" sz="2000" dirty="0" smtClean="0"/>
              <a:t>Диагностика эозинофильного эзофагита требует обязательного выполнения биопсии слизистой оболочки</a:t>
            </a:r>
          </a:p>
          <a:p>
            <a:pPr algn="ctr">
              <a:tabLst>
                <a:tab pos="7261225" algn="l"/>
              </a:tabLst>
            </a:pPr>
            <a:endParaRPr lang="en-US" sz="2000" dirty="0" smtClean="0"/>
          </a:p>
          <a:p>
            <a:pPr algn="ctr">
              <a:tabLst>
                <a:tab pos="7261225" algn="l"/>
              </a:tabLst>
            </a:pPr>
            <a:endParaRPr lang="en-US" sz="20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7541"/>
          <a:stretch>
            <a:fillRect/>
          </a:stretch>
        </p:blipFill>
        <p:spPr bwMode="auto">
          <a:xfrm>
            <a:off x="4788024" y="980728"/>
            <a:ext cx="374588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9912"/>
          <a:stretch>
            <a:fillRect/>
          </a:stretch>
        </p:blipFill>
        <p:spPr bwMode="auto">
          <a:xfrm>
            <a:off x="611560" y="980727"/>
            <a:ext cx="3816424" cy="278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Прямоугольник 59"/>
          <p:cNvSpPr/>
          <p:nvPr/>
        </p:nvSpPr>
        <p:spPr>
          <a:xfrm>
            <a:off x="539552" y="5013176"/>
            <a:ext cx="8208912" cy="139553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261225" algn="l"/>
              </a:tabLst>
            </a:pPr>
            <a:r>
              <a:rPr lang="ru-RU" sz="2000" b="1" dirty="0" smtClean="0"/>
              <a:t>При подозрении на эозинофильный эзофагит рекомендовано производить по 3 биоптата слизистой оболочки  дистальной части</a:t>
            </a:r>
            <a:r>
              <a:rPr lang="ru-RU" sz="2000" b="1" dirty="0"/>
              <a:t> </a:t>
            </a:r>
            <a:r>
              <a:rPr lang="ru-RU" sz="2000" b="1" dirty="0" smtClean="0"/>
              <a:t> и проксимальной части пищевода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339752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/>
              <a:t>Ивашкин В.Т. С </a:t>
            </a:r>
            <a:r>
              <a:rPr lang="ru-RU" sz="1400" dirty="0" err="1" smtClean="0"/>
              <a:t>соавт</a:t>
            </a:r>
            <a:r>
              <a:rPr lang="ru-RU" sz="1400" dirty="0" smtClean="0"/>
              <a:t>, 2013;   </a:t>
            </a:r>
            <a:r>
              <a:rPr lang="en-US" sz="1400" dirty="0" err="1" smtClean="0"/>
              <a:t>Lucendo</a:t>
            </a:r>
            <a:r>
              <a:rPr lang="en-US" sz="1400" dirty="0" smtClean="0"/>
              <a:t> AJ et al. </a:t>
            </a:r>
            <a:r>
              <a:rPr lang="ru-RU" sz="1400" dirty="0" smtClean="0"/>
              <a:t>201</a:t>
            </a:r>
            <a:r>
              <a:rPr lang="en-US" sz="1400" dirty="0" smtClean="0"/>
              <a:t>7</a:t>
            </a:r>
            <a:endParaRPr lang="ru-RU" sz="14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1619672" y="3717032"/>
            <a:ext cx="59827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>
                <a:cs typeface="Arial" pitchFamily="34" charset="0"/>
              </a:rPr>
              <a:t>Архив эндоскопического отделения Ярославской областной клинической онкологической больницы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51427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457200" y="224534"/>
            <a:ext cx="8229600" cy="711681"/>
          </a:xfrm>
        </p:spPr>
        <p:txBody>
          <a:bodyPr>
            <a:normAutofit fontScale="90000"/>
          </a:bodyPr>
          <a:lstStyle/>
          <a:p>
            <a:pPr algn="l"/>
            <a:r>
              <a:rPr lang="ru-RU" sz="6700" b="1" dirty="0" smtClean="0">
                <a:solidFill>
                  <a:srgbClr val="FF0000"/>
                </a:solidFill>
              </a:rPr>
              <a:t>E</a:t>
            </a:r>
            <a:r>
              <a:rPr lang="ru-RU" b="1" dirty="0" smtClean="0"/>
              <a:t>REF</a:t>
            </a:r>
            <a:r>
              <a:rPr lang="en-US" b="1" dirty="0" smtClean="0"/>
              <a:t>S: </a:t>
            </a:r>
            <a:r>
              <a:rPr lang="ru-RU" b="1" dirty="0" smtClean="0"/>
              <a:t>Отек</a:t>
            </a:r>
            <a:r>
              <a:rPr lang="en-US" b="1" dirty="0" smtClean="0"/>
              <a:t> (Edema)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8" y="1003257"/>
            <a:ext cx="5443499" cy="170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4" y="2849260"/>
            <a:ext cx="5956126" cy="181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4" y="4859004"/>
            <a:ext cx="5427249" cy="160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3" name="TextBox 12"/>
          <p:cNvSpPr txBox="1"/>
          <p:nvPr/>
        </p:nvSpPr>
        <p:spPr>
          <a:xfrm>
            <a:off x="474726" y="905227"/>
            <a:ext cx="6068136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0: </a:t>
            </a:r>
            <a:r>
              <a:rPr lang="ru-RU" dirty="0" smtClean="0"/>
              <a:t>отсутствует (выраженный сосудистый рисунок)</a:t>
            </a:r>
            <a:endParaRPr lang="ru-RU" dirty="0"/>
          </a:p>
        </p:txBody>
      </p:sp>
      <p:sp useBgFill="1">
        <p:nvSpPr>
          <p:cNvPr id="14" name="TextBox 13"/>
          <p:cNvSpPr txBox="1"/>
          <p:nvPr/>
        </p:nvSpPr>
        <p:spPr>
          <a:xfrm>
            <a:off x="493838" y="2696511"/>
            <a:ext cx="6959213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1: </a:t>
            </a:r>
            <a:r>
              <a:rPr lang="ru-RU" dirty="0" smtClean="0"/>
              <a:t>слабая (уменьшение выраженности сосудистого рисунка)</a:t>
            </a:r>
            <a:endParaRPr lang="ru-RU" dirty="0"/>
          </a:p>
        </p:txBody>
      </p:sp>
      <p:sp useBgFill="1">
        <p:nvSpPr>
          <p:cNvPr id="15" name="TextBox 14"/>
          <p:cNvSpPr txBox="1"/>
          <p:nvPr/>
        </p:nvSpPr>
        <p:spPr>
          <a:xfrm>
            <a:off x="467508" y="4652655"/>
            <a:ext cx="5363199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2: </a:t>
            </a:r>
            <a:r>
              <a:rPr lang="ru-RU" dirty="0" smtClean="0"/>
              <a:t>сильная (отсутствие сосудистого рисунка)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4859" y="3065843"/>
            <a:ext cx="8451941" cy="157316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Оценка сосудистого рисунка проводится в реальном времени или по видеофрагменту исследования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N.B.! </a:t>
            </a:r>
            <a:r>
              <a:rPr lang="ru-RU" sz="2000" i="1" dirty="0" smtClean="0">
                <a:solidFill>
                  <a:schemeClr val="bg1"/>
                </a:solidFill>
              </a:rPr>
              <a:t>При сокращении выраженность сосудистого рисунка может уменьшаться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8" y="831040"/>
            <a:ext cx="5386095" cy="173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2" y="2968228"/>
            <a:ext cx="6001649" cy="16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7" y="4909357"/>
            <a:ext cx="6449653" cy="162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1" name="TextBox 10"/>
          <p:cNvSpPr txBox="1"/>
          <p:nvPr/>
        </p:nvSpPr>
        <p:spPr>
          <a:xfrm>
            <a:off x="179103" y="764075"/>
            <a:ext cx="7620741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1: </a:t>
            </a:r>
            <a:r>
              <a:rPr lang="ru-RU" dirty="0" smtClean="0"/>
              <a:t>слабая (тонкие циркулярные кольца при растяжении пищевода)</a:t>
            </a:r>
            <a:endParaRPr lang="ru-RU" dirty="0"/>
          </a:p>
        </p:txBody>
      </p:sp>
      <p:sp useBgFill="1">
        <p:nvSpPr>
          <p:cNvPr id="12" name="TextBox 11"/>
          <p:cNvSpPr txBox="1"/>
          <p:nvPr/>
        </p:nvSpPr>
        <p:spPr>
          <a:xfrm>
            <a:off x="231295" y="2607485"/>
            <a:ext cx="8724815" cy="64633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Степень 2: </a:t>
            </a:r>
            <a:r>
              <a:rPr lang="ru-RU" dirty="0" smtClean="0"/>
              <a:t>умеренная (четкие циркулярные кольца, не препятствующие проведению стандартного взрослого эндоскопа диаметром 8,5-9мм)</a:t>
            </a:r>
            <a:endParaRPr lang="ru-RU" dirty="0"/>
          </a:p>
        </p:txBody>
      </p:sp>
      <p:sp useBgFill="1">
        <p:nvSpPr>
          <p:cNvPr id="13" name="TextBox 12"/>
          <p:cNvSpPr txBox="1"/>
          <p:nvPr/>
        </p:nvSpPr>
        <p:spPr>
          <a:xfrm>
            <a:off x="195805" y="4500999"/>
            <a:ext cx="8724815" cy="64633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Степень 3: </a:t>
            </a:r>
            <a:r>
              <a:rPr lang="ru-RU" dirty="0" smtClean="0"/>
              <a:t>сильная (четкие циркулярные кольца, препятствующие проведению стандартного взрослого эндоскопа диаметром 8,5-9мм)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  <p:sp>
        <p:nvSpPr>
          <p:cNvPr id="15" name="Название 2"/>
          <p:cNvSpPr>
            <a:spLocks noGrp="1"/>
          </p:cNvSpPr>
          <p:nvPr>
            <p:ph type="title"/>
          </p:nvPr>
        </p:nvSpPr>
        <p:spPr>
          <a:xfrm>
            <a:off x="457200" y="197238"/>
            <a:ext cx="8229600" cy="711681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E</a:t>
            </a:r>
            <a:r>
              <a:rPr lang="ru-RU" sz="6700" b="1" dirty="0" smtClean="0">
                <a:solidFill>
                  <a:srgbClr val="FF0000"/>
                </a:solidFill>
              </a:rPr>
              <a:t>R</a:t>
            </a:r>
            <a:r>
              <a:rPr lang="ru-RU" b="1" dirty="0" smtClean="0"/>
              <a:t>EF</a:t>
            </a:r>
            <a:r>
              <a:rPr lang="en-US" b="1" dirty="0" smtClean="0"/>
              <a:t>S: </a:t>
            </a:r>
            <a:r>
              <a:rPr lang="ru-RU" b="1" dirty="0" smtClean="0"/>
              <a:t>Кольца </a:t>
            </a:r>
            <a:r>
              <a:rPr lang="en-US" b="1" dirty="0" smtClean="0"/>
              <a:t>(Rings)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34859" y="3065843"/>
            <a:ext cx="8451941" cy="157316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73050" indent="-273050" algn="ctr"/>
            <a:r>
              <a:rPr lang="ru-RU" sz="2000" b="1" dirty="0" smtClean="0">
                <a:solidFill>
                  <a:schemeClr val="bg1"/>
                </a:solidFill>
              </a:rPr>
              <a:t>Оценка </a:t>
            </a:r>
            <a:r>
              <a:rPr lang="ru-RU" sz="2000" b="1" dirty="0" smtClean="0">
                <a:solidFill>
                  <a:schemeClr val="bg1"/>
                </a:solidFill>
              </a:rPr>
              <a:t>проводится </a:t>
            </a:r>
            <a:r>
              <a:rPr lang="ru-RU" sz="2000" b="1" dirty="0" smtClean="0">
                <a:solidFill>
                  <a:schemeClr val="bg1"/>
                </a:solidFill>
              </a:rPr>
              <a:t>при максимальной </a:t>
            </a:r>
            <a:r>
              <a:rPr lang="ru-RU" sz="2000" b="1" dirty="0" err="1" smtClean="0">
                <a:solidFill>
                  <a:schemeClr val="bg1"/>
                </a:solidFill>
              </a:rPr>
              <a:t>инсуффляции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воздуха</a:t>
            </a:r>
          </a:p>
          <a:p>
            <a:pPr marL="273050" indent="-273050" algn="ctr"/>
            <a:r>
              <a:rPr lang="en-US" sz="2000" i="1" dirty="0" smtClean="0">
                <a:solidFill>
                  <a:schemeClr val="bg1"/>
                </a:solidFill>
              </a:rPr>
              <a:t>N.B.! </a:t>
            </a:r>
            <a:r>
              <a:rPr lang="ru-RU" sz="2000" i="1" dirty="0" smtClean="0">
                <a:solidFill>
                  <a:schemeClr val="bg1"/>
                </a:solidFill>
              </a:rPr>
              <a:t>Транзиторная складчатость слизистой оболочки может появляется при сокращении пищевода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1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545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Складчатость слизистой оболочки при сокращениях пищевода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 l="8496" t="12127" r="11890" b="6250"/>
          <a:stretch>
            <a:fillRect/>
          </a:stretch>
        </p:blipFill>
        <p:spPr bwMode="auto">
          <a:xfrm>
            <a:off x="457200" y="1287049"/>
            <a:ext cx="7929352" cy="457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37729" y="5816714"/>
            <a:ext cx="6052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cs typeface="Arial" charset="0"/>
              </a:rPr>
              <a:t>НЕ эозинофильный эзофагит!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</p:spTree>
    <p:extLst>
      <p:ext uri="{BB962C8B-B14F-4D97-AF65-F5344CB8AC3E}">
        <p14:creationId xmlns:p14="http://schemas.microsoft.com/office/powerpoint/2010/main" val="15111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816"/>
            <a:ext cx="9144000" cy="47752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4361"/>
            <a:ext cx="8229600" cy="76099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E</a:t>
            </a:r>
            <a:r>
              <a:rPr lang="en-US" b="1" dirty="0" smtClean="0"/>
              <a:t>R</a:t>
            </a:r>
            <a:r>
              <a:rPr lang="ru-RU" sz="6700" b="1" dirty="0" smtClean="0">
                <a:solidFill>
                  <a:srgbClr val="C00000"/>
                </a:solidFill>
              </a:rPr>
              <a:t>E</a:t>
            </a:r>
            <a:r>
              <a:rPr lang="ru-RU" b="1" dirty="0" smtClean="0"/>
              <a:t>F</a:t>
            </a:r>
            <a:r>
              <a:rPr lang="en-US" b="1" dirty="0" smtClean="0"/>
              <a:t>S:</a:t>
            </a:r>
            <a:r>
              <a:rPr lang="ru-RU" b="1" dirty="0" smtClean="0"/>
              <a:t> Экссудат (</a:t>
            </a:r>
            <a:r>
              <a:rPr lang="ru-RU" b="1" dirty="0" err="1" smtClean="0"/>
              <a:t>Exudates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6120" y="1337565"/>
            <a:ext cx="6998636" cy="2829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Белый «налет», захватывающий менее 10% поверхности</a:t>
            </a:r>
            <a:endParaRPr lang="ru-RU" dirty="0"/>
          </a:p>
        </p:txBody>
      </p:sp>
      <p:sp useBgFill="1">
        <p:nvSpPr>
          <p:cNvPr id="8" name="TextBox 7"/>
          <p:cNvSpPr txBox="1"/>
          <p:nvPr/>
        </p:nvSpPr>
        <p:spPr>
          <a:xfrm>
            <a:off x="305947" y="1295144"/>
            <a:ext cx="8782276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1: </a:t>
            </a:r>
            <a:r>
              <a:rPr lang="ru-RU" dirty="0" smtClean="0"/>
              <a:t>слабая (белый налет, покрывающий &lt;10% поверхности пищевода)                 </a:t>
            </a:r>
            <a:endParaRPr lang="ru-RU" dirty="0"/>
          </a:p>
        </p:txBody>
      </p:sp>
      <p:sp useBgFill="1">
        <p:nvSpPr>
          <p:cNvPr id="9" name="TextBox 8"/>
          <p:cNvSpPr txBox="1"/>
          <p:nvPr/>
        </p:nvSpPr>
        <p:spPr>
          <a:xfrm>
            <a:off x="255842" y="3629416"/>
            <a:ext cx="8884868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2:</a:t>
            </a:r>
            <a:r>
              <a:rPr lang="ru-RU" dirty="0" smtClean="0"/>
              <a:t> сильная (белый налет, покрывающий ≥10% поверхности пищевода)            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5803" y="3065843"/>
            <a:ext cx="8451941" cy="157316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Белый экссудат обычно располагается в бороздках слизистой оболочки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N.B.! </a:t>
            </a:r>
            <a:r>
              <a:rPr lang="ru-RU" sz="2000" i="1" dirty="0" smtClean="0">
                <a:solidFill>
                  <a:schemeClr val="bg1"/>
                </a:solidFill>
              </a:rPr>
              <a:t>Дифференциальная диагностика с </a:t>
            </a:r>
            <a:r>
              <a:rPr lang="ru-RU" sz="2000" i="1" dirty="0" err="1" smtClean="0">
                <a:solidFill>
                  <a:schemeClr val="bg1"/>
                </a:solidFill>
              </a:rPr>
              <a:t>кандидозным</a:t>
            </a:r>
            <a:r>
              <a:rPr lang="ru-RU" sz="2000" i="1" dirty="0" smtClean="0">
                <a:solidFill>
                  <a:schemeClr val="bg1"/>
                </a:solidFill>
              </a:rPr>
              <a:t> эзофагитом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39413"/>
            <a:ext cx="8229600" cy="76099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E</a:t>
            </a:r>
            <a:r>
              <a:rPr lang="en-US" b="1" dirty="0" smtClean="0"/>
              <a:t>R</a:t>
            </a:r>
            <a:r>
              <a:rPr lang="ru-RU" b="1" dirty="0" smtClean="0"/>
              <a:t>E</a:t>
            </a:r>
            <a:r>
              <a:rPr lang="ru-RU" sz="6700" b="1" dirty="0" smtClean="0">
                <a:solidFill>
                  <a:srgbClr val="C00000"/>
                </a:solidFill>
              </a:rPr>
              <a:t>F</a:t>
            </a:r>
            <a:r>
              <a:rPr lang="en-US" b="1" dirty="0" smtClean="0"/>
              <a:t>S:</a:t>
            </a:r>
            <a:r>
              <a:rPr lang="ru-RU" b="1" dirty="0" smtClean="0"/>
              <a:t> Борозды</a:t>
            </a:r>
            <a:r>
              <a:rPr lang="ru-RU" b="1" dirty="0" smtClean="0">
                <a:solidFill>
                  <a:srgbClr val="1F497D"/>
                </a:solidFill>
              </a:rPr>
              <a:t> </a:t>
            </a:r>
            <a:r>
              <a:rPr lang="ru-RU" b="1" dirty="0" smtClean="0"/>
              <a:t>(</a:t>
            </a:r>
            <a:r>
              <a:rPr lang="ru-RU" b="1" dirty="0" err="1" smtClean="0"/>
              <a:t>Furrows</a:t>
            </a:r>
            <a:r>
              <a:rPr lang="ru-RU" b="1" dirty="0" smtClean="0"/>
              <a:t>)</a:t>
            </a:r>
            <a:endParaRPr lang="ru-RU" b="1" dirty="0">
              <a:solidFill>
                <a:srgbClr val="1F497D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6120" y="1337565"/>
            <a:ext cx="6998636" cy="2829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Белый «налет», захватывающий менее 10% поверхности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5" y="1468347"/>
            <a:ext cx="8863895" cy="222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5" y="4194002"/>
            <a:ext cx="6526600" cy="206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8" name="TextBox 7"/>
          <p:cNvSpPr txBox="1"/>
          <p:nvPr/>
        </p:nvSpPr>
        <p:spPr>
          <a:xfrm>
            <a:off x="268369" y="1295144"/>
            <a:ext cx="7439857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1: </a:t>
            </a:r>
            <a:r>
              <a:rPr lang="ru-RU" dirty="0" smtClean="0"/>
              <a:t>слабая (вертикальные линии без видимого углубления)            </a:t>
            </a:r>
            <a:endParaRPr lang="ru-RU" dirty="0"/>
          </a:p>
        </p:txBody>
      </p:sp>
      <p:sp useBgFill="1">
        <p:nvSpPr>
          <p:cNvPr id="9" name="TextBox 8"/>
          <p:cNvSpPr txBox="1"/>
          <p:nvPr/>
        </p:nvSpPr>
        <p:spPr>
          <a:xfrm>
            <a:off x="250607" y="3917515"/>
            <a:ext cx="8584149" cy="64633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Степень 2: </a:t>
            </a:r>
            <a:r>
              <a:rPr lang="ru-RU" dirty="0" smtClean="0"/>
              <a:t>сильная </a:t>
            </a:r>
            <a:r>
              <a:rPr lang="ru-RU" dirty="0"/>
              <a:t>(вертикальные линии </a:t>
            </a:r>
            <a:r>
              <a:rPr lang="ru-RU" dirty="0" smtClean="0"/>
              <a:t>с четким углублением в слизистую оболочку (вдавливание)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1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445" y="-18795"/>
            <a:ext cx="7209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E</a:t>
            </a:r>
            <a:r>
              <a:rPr lang="en-US" sz="4000" b="1" dirty="0" smtClean="0"/>
              <a:t>R</a:t>
            </a:r>
            <a:r>
              <a:rPr lang="ru-RU" sz="6600" b="1" dirty="0" smtClean="0">
                <a:solidFill>
                  <a:srgbClr val="C00000"/>
                </a:solidFill>
              </a:rPr>
              <a:t>E</a:t>
            </a:r>
            <a:r>
              <a:rPr lang="ru-RU" sz="4000" b="1" dirty="0" smtClean="0"/>
              <a:t>F</a:t>
            </a:r>
            <a:r>
              <a:rPr lang="en-US" sz="4000" b="1" dirty="0" smtClean="0"/>
              <a:t>S:</a:t>
            </a:r>
            <a:r>
              <a:rPr lang="ru-RU" sz="4000" b="1" dirty="0" smtClean="0"/>
              <a:t> Стриктуры (</a:t>
            </a:r>
            <a:r>
              <a:rPr lang="en-US" sz="4000" b="1" dirty="0" smtClean="0"/>
              <a:t>Strictures)</a:t>
            </a:r>
            <a:endParaRPr lang="ru-RU" sz="4000" b="1" dirty="0"/>
          </a:p>
        </p:txBody>
      </p:sp>
      <p:pic>
        <p:nvPicPr>
          <p:cNvPr id="9" name="Изображение 2" descr="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75"/>
          <a:stretch/>
        </p:blipFill>
        <p:spPr>
          <a:xfrm>
            <a:off x="126081" y="3828344"/>
            <a:ext cx="8053415" cy="232193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5" y="1130145"/>
            <a:ext cx="8863895" cy="222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8" name="TextBox 7"/>
          <p:cNvSpPr txBox="1"/>
          <p:nvPr/>
        </p:nvSpPr>
        <p:spPr>
          <a:xfrm>
            <a:off x="276393" y="995583"/>
            <a:ext cx="3614323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0: </a:t>
            </a:r>
            <a:r>
              <a:rPr lang="ru-RU" dirty="0" smtClean="0"/>
              <a:t>нет                               </a:t>
            </a:r>
            <a:r>
              <a:rPr lang="en-US" dirty="0" smtClean="0"/>
              <a:t>       </a:t>
            </a:r>
            <a:endParaRPr lang="ru-RU" dirty="0"/>
          </a:p>
        </p:txBody>
      </p:sp>
      <p:sp useBgFill="1">
        <p:nvSpPr>
          <p:cNvPr id="11" name="TextBox 10"/>
          <p:cNvSpPr txBox="1"/>
          <p:nvPr/>
        </p:nvSpPr>
        <p:spPr>
          <a:xfrm>
            <a:off x="207445" y="3548058"/>
            <a:ext cx="3225691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1: </a:t>
            </a:r>
            <a:r>
              <a:rPr lang="ru-RU" dirty="0" smtClean="0"/>
              <a:t>есть</a:t>
            </a:r>
            <a:r>
              <a:rPr lang="en-US" dirty="0" smtClean="0"/>
              <a:t>                         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30465" y="6457890"/>
            <a:ext cx="651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err="1"/>
              <a:t>Hirano</a:t>
            </a:r>
            <a:r>
              <a:rPr lang="ru-RU" sz="1000" dirty="0"/>
              <a:t> </a:t>
            </a:r>
            <a:r>
              <a:rPr lang="ru-RU" sz="1000" dirty="0" err="1"/>
              <a:t>I</a:t>
            </a:r>
            <a:r>
              <a:rPr lang="ru-RU" sz="1000" dirty="0"/>
              <a:t>, </a:t>
            </a:r>
            <a:r>
              <a:rPr lang="ru-RU" sz="1000" dirty="0" err="1"/>
              <a:t>Moy</a:t>
            </a:r>
            <a:r>
              <a:rPr lang="ru-RU" sz="1000" dirty="0"/>
              <a:t> </a:t>
            </a:r>
            <a:r>
              <a:rPr lang="ru-RU" sz="1000" dirty="0" err="1"/>
              <a:t>N</a:t>
            </a:r>
            <a:r>
              <a:rPr lang="ru-RU" sz="1000" dirty="0"/>
              <a:t>, </a:t>
            </a:r>
            <a:r>
              <a:rPr lang="ru-RU" sz="1000" dirty="0" err="1"/>
              <a:t>Heckman</a:t>
            </a:r>
            <a:r>
              <a:rPr lang="ru-RU" sz="1000" dirty="0"/>
              <a:t> MG, </a:t>
            </a:r>
            <a:r>
              <a:rPr lang="ru-RU" sz="1000" dirty="0" err="1"/>
              <a:t>et</a:t>
            </a:r>
            <a:r>
              <a:rPr lang="ru-RU" sz="1000" dirty="0"/>
              <a:t> </a:t>
            </a:r>
            <a:r>
              <a:rPr lang="ru-RU" sz="1000" dirty="0" err="1"/>
              <a:t>al</a:t>
            </a:r>
            <a:r>
              <a:rPr lang="ru-RU" sz="1000" dirty="0"/>
              <a:t>. </a:t>
            </a:r>
            <a:r>
              <a:rPr lang="ru-RU" sz="1000" dirty="0" err="1"/>
              <a:t>Endoscopic</a:t>
            </a:r>
            <a:r>
              <a:rPr lang="ru-RU" sz="1000" dirty="0"/>
              <a:t> </a:t>
            </a:r>
            <a:r>
              <a:rPr lang="ru-RU" sz="1000" dirty="0" err="1"/>
              <a:t>assessment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the</a:t>
            </a:r>
            <a:r>
              <a:rPr lang="ru-RU" sz="1000" dirty="0"/>
              <a:t> </a:t>
            </a:r>
            <a:r>
              <a:rPr lang="ru-RU" sz="1000" dirty="0" err="1"/>
              <a:t>oesophageal</a:t>
            </a:r>
            <a:r>
              <a:rPr lang="ru-RU" sz="1000" dirty="0"/>
              <a:t> </a:t>
            </a:r>
            <a:r>
              <a:rPr lang="ru-RU" sz="1000" dirty="0" err="1"/>
              <a:t>features</a:t>
            </a:r>
            <a:r>
              <a:rPr lang="ru-RU" sz="1000" dirty="0"/>
              <a:t>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smtClean="0"/>
              <a:t> </a:t>
            </a:r>
            <a:r>
              <a:rPr lang="ru-RU" sz="1000" dirty="0" err="1" smtClean="0"/>
              <a:t>eosinophilic</a:t>
            </a:r>
            <a:r>
              <a:rPr lang="ru-RU" sz="1000" dirty="0" smtClean="0"/>
              <a:t> </a:t>
            </a:r>
            <a:r>
              <a:rPr lang="ru-RU" sz="1000" dirty="0" err="1"/>
              <a:t>oesophagitis</a:t>
            </a:r>
            <a:r>
              <a:rPr lang="ru-RU" sz="1000" dirty="0"/>
              <a:t>: validation </a:t>
            </a:r>
            <a:r>
              <a:rPr lang="ru-RU" sz="1000" dirty="0" err="1"/>
              <a:t>of</a:t>
            </a:r>
            <a:r>
              <a:rPr lang="ru-RU" sz="1000" dirty="0"/>
              <a:t> </a:t>
            </a:r>
            <a:r>
              <a:rPr lang="ru-RU" sz="1000" dirty="0" err="1"/>
              <a:t>a</a:t>
            </a:r>
            <a:r>
              <a:rPr lang="ru-RU" sz="1000" dirty="0"/>
              <a:t> </a:t>
            </a:r>
            <a:r>
              <a:rPr lang="ru-RU" sz="1000" dirty="0" err="1"/>
              <a:t>novel</a:t>
            </a:r>
            <a:r>
              <a:rPr lang="ru-RU" sz="1000" dirty="0"/>
              <a:t> </a:t>
            </a:r>
            <a:r>
              <a:rPr lang="ru-RU" sz="1000" dirty="0" err="1"/>
              <a:t>classification</a:t>
            </a:r>
            <a:r>
              <a:rPr lang="ru-RU" sz="1000" dirty="0"/>
              <a:t> </a:t>
            </a:r>
            <a:r>
              <a:rPr lang="ru-RU" sz="1000" dirty="0" err="1"/>
              <a:t>and</a:t>
            </a:r>
            <a:r>
              <a:rPr lang="ru-RU" sz="1000" dirty="0"/>
              <a:t> </a:t>
            </a:r>
            <a:r>
              <a:rPr lang="ru-RU" sz="1000" dirty="0" err="1"/>
              <a:t>grading</a:t>
            </a:r>
            <a:r>
              <a:rPr lang="ru-RU" sz="1000" dirty="0"/>
              <a:t> </a:t>
            </a:r>
            <a:r>
              <a:rPr lang="ru-RU" sz="1000" dirty="0" err="1"/>
              <a:t>system</a:t>
            </a:r>
            <a:r>
              <a:rPr lang="ru-RU" sz="1000" dirty="0"/>
              <a:t>. </a:t>
            </a:r>
            <a:r>
              <a:rPr lang="ru-RU" sz="1000" dirty="0" err="1"/>
              <a:t>Gut</a:t>
            </a:r>
            <a:r>
              <a:rPr lang="ru-RU" sz="1000" dirty="0"/>
              <a:t> </a:t>
            </a:r>
            <a:r>
              <a:rPr lang="ru-RU" sz="1000" dirty="0" smtClean="0"/>
              <a:t> 2013;62</a:t>
            </a:r>
            <a:r>
              <a:rPr lang="ru-RU" sz="1000" dirty="0"/>
              <a:t>:489-95 </a:t>
            </a:r>
          </a:p>
        </p:txBody>
      </p:sp>
    </p:spTree>
    <p:extLst>
      <p:ext uri="{BB962C8B-B14F-4D97-AF65-F5344CB8AC3E}">
        <p14:creationId xmlns:p14="http://schemas.microsoft.com/office/powerpoint/2010/main" val="4969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1" y="22860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Эндоскопическое исследование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0"/>
          <a:stretch/>
        </p:blipFill>
        <p:spPr bwMode="auto">
          <a:xfrm>
            <a:off x="3201418" y="930320"/>
            <a:ext cx="2818382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9"/>
          <a:stretch/>
        </p:blipFill>
        <p:spPr bwMode="auto">
          <a:xfrm>
            <a:off x="3201418" y="3328774"/>
            <a:ext cx="2818382" cy="210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228600" y="3328068"/>
            <a:ext cx="2818382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6173218" y="930320"/>
            <a:ext cx="2818382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6173218" y="3328068"/>
            <a:ext cx="2818382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8"/>
          <a:stretch/>
        </p:blipFill>
        <p:spPr bwMode="auto">
          <a:xfrm>
            <a:off x="228600" y="947371"/>
            <a:ext cx="2800350" cy="211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" y="5407076"/>
            <a:ext cx="48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/>
              <a:t>-scan OE mode </a:t>
            </a:r>
            <a:r>
              <a:rPr lang="en-US" sz="1400" dirty="0" smtClean="0"/>
              <a:t>(</a:t>
            </a:r>
            <a:r>
              <a:rPr lang="en-US" sz="1400" dirty="0"/>
              <a:t>Optical Enhancement)</a:t>
            </a:r>
            <a:r>
              <a:rPr lang="ru-RU" sz="1400" dirty="0"/>
              <a:t>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28600" y="2999388"/>
            <a:ext cx="1838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осмотр в белом свете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227105" y="3029311"/>
            <a:ext cx="1199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/>
              <a:t>-scan </a:t>
            </a:r>
            <a:r>
              <a:rPr lang="ru-RU" sz="1400" dirty="0" smtClean="0"/>
              <a:t>1</a:t>
            </a:r>
            <a:r>
              <a:rPr lang="en-US" sz="1400" dirty="0" smtClean="0"/>
              <a:t> mode</a:t>
            </a: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201418" y="2987720"/>
            <a:ext cx="1838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о</a:t>
            </a:r>
            <a:r>
              <a:rPr lang="ru-RU" sz="1400" dirty="0" smtClean="0"/>
              <a:t>смотр в белом свете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350642" y="5421032"/>
            <a:ext cx="1838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о</a:t>
            </a:r>
            <a:r>
              <a:rPr lang="ru-RU" sz="1400" dirty="0" smtClean="0"/>
              <a:t>смотр в белом свете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43922" y="5516567"/>
            <a:ext cx="8431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E</a:t>
            </a:r>
            <a:r>
              <a:rPr lang="en-US" sz="3200" b="1" dirty="0" smtClean="0"/>
              <a:t>2</a:t>
            </a:r>
            <a:r>
              <a:rPr lang="en-US" sz="4400" b="1" dirty="0" smtClean="0"/>
              <a:t>R</a:t>
            </a:r>
            <a:r>
              <a:rPr lang="ru-RU" sz="3200" b="1" dirty="0" smtClean="0"/>
              <a:t>0</a:t>
            </a:r>
            <a:r>
              <a:rPr lang="ru-RU" sz="4400" b="1" dirty="0" smtClean="0"/>
              <a:t>E</a:t>
            </a:r>
            <a:r>
              <a:rPr lang="ru-RU" sz="3600" b="1" dirty="0" smtClean="0"/>
              <a:t>1</a:t>
            </a:r>
            <a:r>
              <a:rPr lang="ru-RU" sz="4400" b="1" dirty="0" smtClean="0"/>
              <a:t>F</a:t>
            </a:r>
            <a:r>
              <a:rPr lang="ru-RU" sz="3200" b="1" dirty="0" smtClean="0"/>
              <a:t>1</a:t>
            </a:r>
            <a:r>
              <a:rPr lang="en-US" sz="4400" b="1" dirty="0" smtClean="0"/>
              <a:t>S</a:t>
            </a:r>
            <a:r>
              <a:rPr lang="ru-RU" sz="3600" b="1" dirty="0" smtClean="0"/>
              <a:t>0</a:t>
            </a:r>
            <a:r>
              <a:rPr lang="en-US" sz="3600" b="1" dirty="0" smtClean="0"/>
              <a:t> </a:t>
            </a:r>
          </a:p>
          <a:p>
            <a:pPr algn="ctr"/>
            <a:r>
              <a:rPr lang="ru-RU" sz="2000" dirty="0" smtClean="0"/>
              <a:t>Индекс воспалительной активности (</a:t>
            </a:r>
            <a:r>
              <a:rPr lang="en-US" sz="2000" dirty="0" smtClean="0"/>
              <a:t>E+E+F) =</a:t>
            </a:r>
            <a:r>
              <a:rPr lang="ru-RU" sz="2000" dirty="0" smtClean="0"/>
              <a:t> </a:t>
            </a:r>
            <a:r>
              <a:rPr lang="en-US" sz="2000" dirty="0" smtClean="0"/>
              <a:t> 2+1+1 =</a:t>
            </a:r>
            <a:r>
              <a:rPr lang="ru-RU" sz="2000" dirty="0" smtClean="0"/>
              <a:t> </a:t>
            </a:r>
            <a:r>
              <a:rPr lang="en-US" sz="2000" dirty="0" smtClean="0"/>
              <a:t>4 </a:t>
            </a:r>
            <a:r>
              <a:rPr lang="ru-RU" sz="2000" dirty="0" smtClean="0"/>
              <a:t>балла</a:t>
            </a:r>
            <a:endParaRPr lang="en-US" sz="2000" dirty="0" smtClean="0"/>
          </a:p>
          <a:p>
            <a:pPr algn="ctr"/>
            <a:r>
              <a:rPr lang="ru-RU" sz="2000" dirty="0" smtClean="0"/>
              <a:t>Общий индекс (</a:t>
            </a:r>
            <a:r>
              <a:rPr lang="en-US" sz="2000" dirty="0" smtClean="0"/>
              <a:t>E+R+E+F+S) = 2+0+1+0+0 = </a:t>
            </a:r>
            <a:r>
              <a:rPr lang="ru-RU" sz="2000" dirty="0" smtClean="0"/>
              <a:t>4 балла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7381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_20180509_000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2"/>
          <a:stretch/>
        </p:blipFill>
        <p:spPr>
          <a:xfrm>
            <a:off x="3154944" y="649049"/>
            <a:ext cx="2793042" cy="2420362"/>
          </a:xfrm>
          <a:prstGeom prst="rect">
            <a:avLst/>
          </a:prstGeom>
        </p:spPr>
      </p:pic>
      <p:pic>
        <p:nvPicPr>
          <p:cNvPr id="9" name="Изображение 2"/>
          <p:cNvPicPr>
            <a:picLocks noChangeAspect="1"/>
          </p:cNvPicPr>
          <p:nvPr/>
        </p:nvPicPr>
        <p:blipFill rotWithShape="1">
          <a:blip r:embed="rId3"/>
          <a:srcRect l="4875" r="4440"/>
          <a:stretch/>
        </p:blipFill>
        <p:spPr>
          <a:xfrm>
            <a:off x="225467" y="3776741"/>
            <a:ext cx="2842907" cy="2461220"/>
          </a:xfrm>
          <a:prstGeom prst="rect">
            <a:avLst/>
          </a:prstGeom>
        </p:spPr>
      </p:pic>
      <p:pic>
        <p:nvPicPr>
          <p:cNvPr id="10" name="Изображение 4" descr="стриктура, просвет меньше диаметра аппарата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7715"/>
          <a:stretch/>
        </p:blipFill>
        <p:spPr>
          <a:xfrm>
            <a:off x="255272" y="652502"/>
            <a:ext cx="2831789" cy="2416909"/>
          </a:xfrm>
          <a:prstGeom prst="rect">
            <a:avLst/>
          </a:prstGeom>
        </p:spPr>
      </p:pic>
      <p:pic>
        <p:nvPicPr>
          <p:cNvPr id="11" name="Изображение 1"/>
          <p:cNvPicPr>
            <a:picLocks noChangeAspect="1"/>
          </p:cNvPicPr>
          <p:nvPr/>
        </p:nvPicPr>
        <p:blipFill rotWithShape="1">
          <a:blip r:embed="rId5"/>
          <a:srcRect l="4854" r="4955"/>
          <a:stretch/>
        </p:blipFill>
        <p:spPr>
          <a:xfrm>
            <a:off x="3135785" y="3805607"/>
            <a:ext cx="2793042" cy="2432353"/>
          </a:xfrm>
          <a:prstGeom prst="rect">
            <a:avLst/>
          </a:prstGeom>
        </p:spPr>
      </p:pic>
      <p:pic>
        <p:nvPicPr>
          <p:cNvPr id="12" name="Изображение 1"/>
          <p:cNvPicPr>
            <a:picLocks noChangeAspect="1"/>
          </p:cNvPicPr>
          <p:nvPr/>
        </p:nvPicPr>
        <p:blipFill rotWithShape="1">
          <a:blip r:embed="rId6"/>
          <a:srcRect l="6040" r="4584"/>
          <a:stretch/>
        </p:blipFill>
        <p:spPr>
          <a:xfrm>
            <a:off x="6031651" y="652502"/>
            <a:ext cx="2799197" cy="2457898"/>
          </a:xfrm>
          <a:prstGeom prst="rect">
            <a:avLst/>
          </a:prstGeom>
        </p:spPr>
      </p:pic>
      <p:pic>
        <p:nvPicPr>
          <p:cNvPr id="14" name="Изображение 1" descr="надрывы слизистой после проведения эндоскопа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8029"/>
          <a:stretch/>
        </p:blipFill>
        <p:spPr>
          <a:xfrm>
            <a:off x="6037546" y="3805607"/>
            <a:ext cx="2793042" cy="23822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6393" y="3050994"/>
            <a:ext cx="310040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отек                           </a:t>
            </a:r>
            <a:r>
              <a:rPr lang="en-US" sz="2400" dirty="0" smtClean="0"/>
              <a:t>       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135785" y="3085348"/>
            <a:ext cx="316259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кольца                       </a:t>
            </a:r>
            <a:r>
              <a:rPr lang="en-US" sz="2400" dirty="0" smtClean="0"/>
              <a:t>       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31651" y="3110400"/>
            <a:ext cx="303256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родольные борозды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55272" y="6182499"/>
            <a:ext cx="128259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экссудат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135785" y="6237960"/>
            <a:ext cx="152958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стриктуры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057849" y="6234971"/>
            <a:ext cx="158889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ранимость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333336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по умолчанию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по умолчанию.thmx</Template>
  <TotalTime>4488</TotalTime>
  <Words>731</Words>
  <Application>Microsoft Macintosh PowerPoint</Application>
  <PresentationFormat>Экран (4:3)</PresentationFormat>
  <Paragraphs>68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по умолчанию</vt:lpstr>
      <vt:lpstr>1_Тема Office</vt:lpstr>
      <vt:lpstr>Презентация PowerPoint</vt:lpstr>
      <vt:lpstr>EREFS: Отек (Edema)</vt:lpstr>
      <vt:lpstr>EREFS: Кольца (Rings)</vt:lpstr>
      <vt:lpstr>Складчатость слизистой оболочки при сокращениях пищевода</vt:lpstr>
      <vt:lpstr>EREFS: Экссудат (Exudates)</vt:lpstr>
      <vt:lpstr>EREFS: Борозды (Furrows)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Стандартизованный протокол биопсии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Азат Кайбышев</dc:creator>
  <cp:lastModifiedBy>Азат Кайбышев</cp:lastModifiedBy>
  <cp:revision>3</cp:revision>
  <dcterms:created xsi:type="dcterms:W3CDTF">2018-12-02T15:21:55Z</dcterms:created>
  <dcterms:modified xsi:type="dcterms:W3CDTF">2019-03-05T05:19:09Z</dcterms:modified>
</cp:coreProperties>
</file>