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0" r:id="rId2"/>
    <p:sldId id="575" r:id="rId3"/>
    <p:sldId id="576" r:id="rId4"/>
    <p:sldId id="577" r:id="rId5"/>
    <p:sldId id="57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27"/>
    <p:restoredTop sz="95701"/>
  </p:normalViewPr>
  <p:slideViewPr>
    <p:cSldViewPr snapToGrid="0" snapToObjects="1">
      <p:cViewPr varScale="1">
        <p:scale>
          <a:sx n="71" d="100"/>
          <a:sy n="71" d="100"/>
        </p:scale>
        <p:origin x="3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F302F-1F22-4B49-B367-3B1855CA07AC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03D09-A272-7C41-8993-0F4D52688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118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62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47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96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76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29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6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64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63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97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46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53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8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Хронический хеликобактерный гастрит">
            <a:extLst>
              <a:ext uri="{FF2B5EF4-FFF2-40B4-BE49-F238E27FC236}">
                <a16:creationId xmlns:a16="http://schemas.microsoft.com/office/drawing/2014/main" id="{E8C191D2-D316-D64A-BFF9-D42474E863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6" r="716"/>
          <a:stretch/>
        </p:blipFill>
        <p:spPr bwMode="auto">
          <a:xfrm>
            <a:off x="3" y="8313"/>
            <a:ext cx="12191997" cy="6858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206190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4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37374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4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E65321A-47DB-1A4A-ABA0-E11BF6574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25" y="2852277"/>
            <a:ext cx="11820655" cy="3569242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13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 29</a:t>
            </a:r>
            <a:r>
              <a:rPr lang="ru-RU" sz="13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    </a:t>
            </a:r>
            <a:r>
              <a:rPr lang="ru-RU" sz="67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гастрит</a:t>
            </a:r>
            <a:r>
              <a:rPr lang="ru-RU" sz="13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</a:t>
            </a:r>
            <a:endParaRPr lang="en-US" sz="13000" b="1" i="0" kern="1200" cap="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227" y="4636898"/>
            <a:ext cx="2032929" cy="67710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ru-RU" sz="1400" b="1" dirty="0" smtClean="0"/>
              <a:t>27 апреля в 14.00 на 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endotube.ru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81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167902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К29 </a:t>
            </a:r>
            <a:r>
              <a:rPr lang="ru-RU" sz="3100" b="1" dirty="0" smtClean="0"/>
              <a:t>на</a:t>
            </a:r>
            <a:r>
              <a:rPr lang="ru-RU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endotube.ru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1493465"/>
            <a:ext cx="10515600" cy="52300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000" b="1" dirty="0" smtClean="0"/>
              <a:t>Международные </a:t>
            </a:r>
            <a:r>
              <a:rPr lang="ru-RU" sz="4000" b="1" dirty="0"/>
              <a:t>эксперты:</a:t>
            </a:r>
            <a:endParaRPr lang="ru-RU" sz="40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4000" b="1" dirty="0"/>
              <a:t>Н. </a:t>
            </a:r>
            <a:r>
              <a:rPr lang="ru-RU" sz="4000" b="1" dirty="0" err="1"/>
              <a:t>Уедо</a:t>
            </a:r>
            <a:r>
              <a:rPr lang="ru-RU" dirty="0"/>
              <a:t>, профессор, заместитель директора отделения гастроинтестинальной онкологии, Международный онкологический институт г. Осака (г. Осака, Япония)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b="1" dirty="0"/>
              <a:t>М. Вит</a:t>
            </a:r>
            <a:r>
              <a:rPr lang="ru-RU" b="1" dirty="0"/>
              <a:t>,</a:t>
            </a:r>
            <a:r>
              <a:rPr lang="ru-RU" dirty="0"/>
              <a:t> профессор, руководитель института патологии, Клиника г. </a:t>
            </a:r>
            <a:r>
              <a:rPr lang="ru-RU" dirty="0" err="1"/>
              <a:t>Байрот</a:t>
            </a:r>
            <a:r>
              <a:rPr lang="ru-RU" dirty="0"/>
              <a:t> (г. </a:t>
            </a:r>
            <a:r>
              <a:rPr lang="ru-RU" dirty="0" err="1"/>
              <a:t>Байрот</a:t>
            </a:r>
            <a:r>
              <a:rPr lang="ru-RU" dirty="0"/>
              <a:t>, Германия)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b="1" dirty="0"/>
              <a:t>Эксперты конференции:</a:t>
            </a:r>
            <a:endParaRPr lang="ru-RU" sz="40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3500" b="1" dirty="0"/>
              <a:t>С.В. Кашин</a:t>
            </a:r>
            <a:r>
              <a:rPr lang="ru-RU" dirty="0"/>
              <a:t>, к.м.н., руководитель отделения эндоскопии Ярославской областной клинической онкологической больницы, главный внештатный специалист по эндоскопии ДЗ Ярославской области, доцент кафедры гастроэнтерологии НМИЦ ТПМ МЗ РФ (г. Ярославль)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b="1" dirty="0"/>
              <a:t>Р.О. </a:t>
            </a:r>
            <a:r>
              <a:rPr lang="ru-RU" b="1" dirty="0" smtClean="0"/>
              <a:t>Куваев</a:t>
            </a:r>
            <a:r>
              <a:rPr lang="ru-RU" dirty="0" smtClean="0"/>
              <a:t>, </a:t>
            </a:r>
            <a:r>
              <a:rPr lang="ru-RU" dirty="0"/>
              <a:t>к.м.н., врач-гастроэнтеролог, врач-эндоскопист отделения эндоскопии Ярославской областной клинической онкологической больницы, ассистент кафедры гастроэнтерологии ФДПО РНИМУ им. Н.И. Пирогова (г. Ярославль)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500" b="1" dirty="0"/>
              <a:t>В.О. </a:t>
            </a:r>
            <a:r>
              <a:rPr lang="ru-RU" sz="3500" b="1" dirty="0" err="1"/>
              <a:t>Кайбышева</a:t>
            </a:r>
            <a:r>
              <a:rPr lang="ru-RU" dirty="0"/>
              <a:t>, к.м.н., врач-гастроэнтеролог, старший научный сотрудник НИЛ хирургической гастроэнтерологии и эндоскопии РНИМУ им. Н.И. Пирогова (г. Москва)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500" b="1" dirty="0"/>
              <a:t>Е.А. </a:t>
            </a:r>
            <a:r>
              <a:rPr lang="ru-RU" sz="3500" b="1" dirty="0" err="1"/>
              <a:t>Крайнова</a:t>
            </a:r>
            <a:r>
              <a:rPr lang="ru-RU" dirty="0"/>
              <a:t>, врач-патологоанатом Ярославской областной клинической онкологической больницы, главный внештатный специалист-патологоанатом ДЗ Ярославской области (г. Ярославль)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dirty="0"/>
              <a:t>Дата: </a:t>
            </a:r>
            <a:r>
              <a:rPr lang="ru-RU" dirty="0"/>
              <a:t>27.04.2021</a:t>
            </a:r>
          </a:p>
          <a:p>
            <a:pPr marL="0" indent="0">
              <a:buNone/>
            </a:pPr>
            <a:r>
              <a:rPr lang="ru-RU" b="1" dirty="0"/>
              <a:t>Время:</a:t>
            </a:r>
            <a:r>
              <a:rPr lang="en-US" dirty="0"/>
              <a:t> 14:00-16:</a:t>
            </a:r>
            <a:r>
              <a:rPr lang="ru-RU" dirty="0"/>
              <a:t>3</a:t>
            </a:r>
            <a:r>
              <a:rPr lang="en-US" dirty="0"/>
              <a:t>0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39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8235"/>
            <a:ext cx="10515600" cy="57287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ПРОГРАММА КОНФЕРЕНЦИИ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К.29. Гастрит.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Актуальность. </a:t>
            </a:r>
            <a:r>
              <a:rPr lang="ru-RU" i="1" dirty="0"/>
              <a:t>С.В. Кашин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Что нужно делать гастроэнтерологу ? </a:t>
            </a:r>
            <a:r>
              <a:rPr lang="ru-RU" i="1" dirty="0"/>
              <a:t>В.О. </a:t>
            </a:r>
            <a:r>
              <a:rPr lang="ru-RU" i="1" dirty="0" err="1"/>
              <a:t>Кайбышева</a:t>
            </a:r>
            <a:endParaRPr lang="ru-RU" dirty="0"/>
          </a:p>
          <a:p>
            <a:pPr marL="0" lvl="0" indent="0">
              <a:buNone/>
            </a:pPr>
            <a:r>
              <a:rPr lang="ru-RU" b="1" dirty="0"/>
              <a:t>Какие существуют проявления гастрита?</a:t>
            </a:r>
            <a:endParaRPr lang="ru-RU" dirty="0"/>
          </a:p>
          <a:p>
            <a:pPr marL="0" lvl="0" indent="0">
              <a:buNone/>
            </a:pPr>
            <a:r>
              <a:rPr lang="ru-RU" b="1" dirty="0"/>
              <a:t>Кого необходимо направить на эндоскопическое исследование?</a:t>
            </a:r>
            <a:endParaRPr lang="ru-RU" dirty="0"/>
          </a:p>
          <a:p>
            <a:pPr marL="0" lvl="0" indent="0">
              <a:buNone/>
            </a:pPr>
            <a:r>
              <a:rPr lang="ru-RU" b="1" dirty="0"/>
              <a:t>Что важно знать гастроэнтерологу для принятия решения?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Что нужно делать </a:t>
            </a:r>
            <a:r>
              <a:rPr lang="ru-RU" b="1" dirty="0" err="1"/>
              <a:t>эндоскописту</a:t>
            </a:r>
            <a:r>
              <a:rPr lang="ru-RU" b="1" dirty="0"/>
              <a:t>? </a:t>
            </a:r>
            <a:r>
              <a:rPr lang="ru-RU" i="1" dirty="0"/>
              <a:t>С.В. Кашин, Н. </a:t>
            </a:r>
            <a:r>
              <a:rPr lang="ru-RU" i="1" dirty="0" err="1"/>
              <a:t>Уедо</a:t>
            </a:r>
            <a:r>
              <a:rPr lang="ru-RU" i="1" dirty="0"/>
              <a:t>, Р.О. Куваев</a:t>
            </a:r>
            <a:endParaRPr lang="ru-RU" dirty="0"/>
          </a:p>
          <a:p>
            <a:pPr marL="0" lvl="0" indent="0">
              <a:buNone/>
            </a:pPr>
            <a:r>
              <a:rPr lang="ru-RU" b="1" dirty="0"/>
              <a:t>Как провести эндоскопическое исследование?</a:t>
            </a:r>
            <a:endParaRPr lang="ru-RU" dirty="0"/>
          </a:p>
          <a:p>
            <a:pPr marL="0" lvl="0" indent="0">
              <a:buNone/>
            </a:pPr>
            <a:r>
              <a:rPr lang="ru-RU" b="1" dirty="0"/>
              <a:t>Как диагностировать гастрит во время исследования?</a:t>
            </a:r>
            <a:endParaRPr lang="ru-RU" dirty="0"/>
          </a:p>
          <a:p>
            <a:pPr marL="0" lvl="0" indent="0">
              <a:buNone/>
            </a:pPr>
            <a:r>
              <a:rPr lang="ru-RU" b="1" dirty="0"/>
              <a:t>Как выполнить биопсию?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Что нужно делать морфологу? </a:t>
            </a:r>
            <a:r>
              <a:rPr lang="ru-RU" i="1" dirty="0"/>
              <a:t>Е.А. </a:t>
            </a:r>
            <a:r>
              <a:rPr lang="ru-RU" i="1" dirty="0" err="1"/>
              <a:t>Крайнова</a:t>
            </a:r>
            <a:r>
              <a:rPr lang="ru-RU" i="1" dirty="0"/>
              <a:t>, М. Вит</a:t>
            </a:r>
            <a:endParaRPr lang="ru-RU" dirty="0"/>
          </a:p>
          <a:p>
            <a:pPr marL="0" lvl="0" indent="0">
              <a:buNone/>
            </a:pPr>
            <a:r>
              <a:rPr lang="ru-RU" b="1" dirty="0"/>
              <a:t>Что такое гастрит?</a:t>
            </a:r>
            <a:endParaRPr lang="ru-RU" dirty="0"/>
          </a:p>
          <a:p>
            <a:pPr marL="0" lvl="0" indent="0">
              <a:buNone/>
            </a:pPr>
            <a:r>
              <a:rPr lang="ru-RU" b="1" dirty="0"/>
              <a:t>Как определить инфекцию </a:t>
            </a:r>
            <a:r>
              <a:rPr lang="en-US" b="1" dirty="0"/>
              <a:t>H</a:t>
            </a:r>
            <a:r>
              <a:rPr lang="ru-RU" b="1" dirty="0"/>
              <a:t>.</a:t>
            </a:r>
            <a:r>
              <a:rPr lang="en-US" b="1" dirty="0"/>
              <a:t>pylori</a:t>
            </a:r>
            <a:r>
              <a:rPr lang="ru-RU" b="1" dirty="0"/>
              <a:t>?</a:t>
            </a:r>
            <a:endParaRPr lang="ru-RU" dirty="0"/>
          </a:p>
          <a:p>
            <a:pPr marL="0" lvl="0" indent="0">
              <a:buNone/>
            </a:pPr>
            <a:r>
              <a:rPr lang="ru-RU" b="1" dirty="0"/>
              <a:t>Как интерпретировать гистологические изменения при гастрите?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Дискуссия</a:t>
            </a:r>
            <a:r>
              <a:rPr lang="ru-RU" i="1" dirty="0"/>
              <a:t>. С.В. Кашин, Р.О. Куваев, Н. </a:t>
            </a:r>
            <a:r>
              <a:rPr lang="ru-RU" i="1" dirty="0" err="1"/>
              <a:t>Уедо</a:t>
            </a:r>
            <a:r>
              <a:rPr lang="ru-RU" i="1" dirty="0"/>
              <a:t>, М. Вит, В.О. </a:t>
            </a:r>
            <a:r>
              <a:rPr lang="ru-RU" i="1" dirty="0" err="1"/>
              <a:t>Кайбышева</a:t>
            </a:r>
            <a:r>
              <a:rPr lang="ru-RU" i="1" dirty="0"/>
              <a:t>, Е.А. </a:t>
            </a:r>
            <a:r>
              <a:rPr lang="ru-RU" i="1" dirty="0" err="1"/>
              <a:t>Крайнова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74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6165" y="170329"/>
            <a:ext cx="11223811" cy="140814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K 29 </a:t>
            </a:r>
            <a:r>
              <a:rPr lang="ru-RU" sz="3600" b="1" dirty="0" smtClean="0">
                <a:solidFill>
                  <a:srgbClr val="FF0000"/>
                </a:solidFill>
              </a:rPr>
              <a:t>ГАСТРИТ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err="1" smtClean="0">
                <a:solidFill>
                  <a:srgbClr val="FF0000"/>
                </a:solidFill>
              </a:rPr>
              <a:t>вебинар</a:t>
            </a:r>
            <a:r>
              <a:rPr lang="ru-RU" sz="3600" b="1" dirty="0" smtClean="0">
                <a:solidFill>
                  <a:srgbClr val="FF0000"/>
                </a:solidFill>
              </a:rPr>
              <a:t> 27 апреля 2021 года 14:00 – 16:30 по </a:t>
            </a:r>
            <a:r>
              <a:rPr lang="ru-RU" sz="3600" b="1" dirty="0" err="1" smtClean="0">
                <a:solidFill>
                  <a:srgbClr val="FF0000"/>
                </a:solidFill>
              </a:rPr>
              <a:t>мск</a:t>
            </a: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ВЕДУЩИЕ </a:t>
            </a:r>
            <a:r>
              <a:rPr lang="ru-RU" sz="2200" b="1" dirty="0" smtClean="0">
                <a:solidFill>
                  <a:srgbClr val="002060"/>
                </a:solidFill>
              </a:rPr>
              <a:t>ЗАРУБЕЖНЫЕ ЭКСПЕРТЫ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68071" y="1905284"/>
            <a:ext cx="5157787" cy="823912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Майкл Вит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>
                <a:solidFill>
                  <a:srgbClr val="002060"/>
                </a:solidFill>
              </a:rPr>
              <a:t>MD</a:t>
            </a:r>
          </a:p>
          <a:p>
            <a:pPr algn="ctr"/>
            <a:r>
              <a:rPr lang="en-US" sz="1600" dirty="0">
                <a:solidFill>
                  <a:srgbClr val="002060"/>
                </a:solidFill>
              </a:rPr>
              <a:t>Professor of Pathology, Chairman, Department of Pathology, </a:t>
            </a:r>
            <a:r>
              <a:rPr lang="en-US" sz="1600" dirty="0" err="1">
                <a:solidFill>
                  <a:srgbClr val="002060"/>
                </a:solidFill>
              </a:rPr>
              <a:t>Klinikum</a:t>
            </a:r>
            <a:r>
              <a:rPr lang="en-US" sz="1600" dirty="0">
                <a:solidFill>
                  <a:srgbClr val="002060"/>
                </a:solidFill>
              </a:rPr>
              <a:t> Bayreuth, </a:t>
            </a:r>
            <a:r>
              <a:rPr lang="en-US" sz="1600" dirty="0" smtClean="0">
                <a:solidFill>
                  <a:srgbClr val="002060"/>
                </a:solidFill>
              </a:rPr>
              <a:t>Germany</a:t>
            </a:r>
            <a:endParaRPr lang="en-US" sz="1600" dirty="0">
              <a:solidFill>
                <a:srgbClr val="002060"/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814" y="2729196"/>
            <a:ext cx="3479733" cy="3684588"/>
          </a:xfr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6172200" y="1905284"/>
            <a:ext cx="5183188" cy="823912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Нория </a:t>
            </a:r>
            <a:r>
              <a:rPr lang="ru-RU" sz="1600" dirty="0" err="1" smtClean="0">
                <a:solidFill>
                  <a:srgbClr val="002060"/>
                </a:solidFill>
              </a:rPr>
              <a:t>Уедо</a:t>
            </a:r>
            <a:r>
              <a:rPr lang="en-US" sz="1600" dirty="0" smtClean="0">
                <a:solidFill>
                  <a:srgbClr val="002060"/>
                </a:solidFill>
              </a:rPr>
              <a:t>, MD</a:t>
            </a:r>
            <a:endParaRPr lang="en-US" sz="1600" dirty="0">
              <a:solidFill>
                <a:srgbClr val="002060"/>
              </a:solidFill>
            </a:endParaRPr>
          </a:p>
          <a:p>
            <a:pPr algn="ctr"/>
            <a:r>
              <a:rPr lang="en-US" sz="1600" dirty="0">
                <a:solidFill>
                  <a:srgbClr val="002060"/>
                </a:solidFill>
              </a:rPr>
              <a:t>Vice-director, Department of Gastrointestinal Oncology, Osaka International Cancer </a:t>
            </a:r>
            <a:r>
              <a:rPr lang="en-US" sz="1600" dirty="0" smtClean="0">
                <a:solidFill>
                  <a:srgbClr val="002060"/>
                </a:solidFill>
              </a:rPr>
              <a:t>Institute </a:t>
            </a:r>
          </a:p>
        </p:txBody>
      </p:sp>
      <p:pic>
        <p:nvPicPr>
          <p:cNvPr id="15" name="Picture 3" descr="D:\Наука\Презентации\StandUp\Noriya-Uedo-Portrait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 l="6901" t="4060" r="7578"/>
          <a:stretch>
            <a:fillRect/>
          </a:stretch>
        </p:blipFill>
        <p:spPr bwMode="auto">
          <a:xfrm>
            <a:off x="7121572" y="2729196"/>
            <a:ext cx="3284444" cy="36845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6" name="Прямоугольник 15"/>
          <p:cNvSpPr/>
          <p:nvPr/>
        </p:nvSpPr>
        <p:spPr>
          <a:xfrm>
            <a:off x="959224" y="6516474"/>
            <a:ext cx="46526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The author more than 500 publications with more than 18000 citations </a:t>
            </a:r>
            <a:endParaRPr lang="ru-RU" sz="1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400800" y="6516472"/>
            <a:ext cx="4625788" cy="251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The author more than </a:t>
            </a:r>
            <a:r>
              <a:rPr lang="en-US" sz="1000" dirty="0" smtClean="0"/>
              <a:t>100 </a:t>
            </a:r>
            <a:r>
              <a:rPr lang="en-US" sz="1000" dirty="0"/>
              <a:t>publications with more than </a:t>
            </a:r>
            <a:r>
              <a:rPr lang="en-US" sz="1000" dirty="0" smtClean="0"/>
              <a:t>9000 </a:t>
            </a:r>
            <a:r>
              <a:rPr lang="en-US" sz="1000" dirty="0"/>
              <a:t>citations 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25485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358588"/>
            <a:ext cx="10515600" cy="6311153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/>
              <a:t>Уважаемые коллеги!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Хронический гастрит - одна из наиболее обсуждаемых и «горячих» тем современной эндоскопии, гастроэнтерологии и </a:t>
            </a:r>
            <a:r>
              <a:rPr lang="ru-RU" dirty="0" err="1"/>
              <a:t>патоморфологии</a:t>
            </a:r>
            <a:r>
              <a:rPr lang="ru-RU" dirty="0"/>
              <a:t>. Перед каждым из нас практически ежедневно встают вопросы: как описать хронический гастрит при эндоскопии, что вынести в заключение нашего протокола, как это повлияет на клинический диагноз пациента, как нужно выполнить биопсию и что даст результат морфологии терапевту или гастроэнтерологу и как в последующем наблюдать пациента, чтобы не пропустить развитие неоплазии.  В последние годы усилия ведущих экспертов и международных научных обществ направлены на определение междисциплинарных и наиболее оптимальных подходов к диагностике, лечению и ведению пациентов с этой патологией. Однако, разнообразие классификаций, не всегда полное взаимодействие специалистов, участвующих в диагностике и ведении пациентов оставляют вопросы для дискуссий, зачастую не позволяют даже установить правильный диагноз. Кроме того, появление новых эндоскопических технологий диагностики, в первую очередь предопухолевой патологии, требует новых знаний от врачей-эндоскопистов, в том числе и в области гастроэнтерологии и морфологии.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Ключевой задачей нашей экспертной группы является обсуждение современных подходов к диагностике хронического гастрита и ведению пациентов с позиции доказательной медицины. Наши международные эксперты - профессор Майкл Вит и профессор Нория </a:t>
            </a:r>
            <a:r>
              <a:rPr lang="ru-RU" dirty="0" err="1"/>
              <a:t>Уедо</a:t>
            </a:r>
            <a:r>
              <a:rPr lang="ru-RU" dirty="0"/>
              <a:t> - это ведущие специалисты в своих областях, соавторы наиболее значимых международных клинических рекомендаций и классификаций.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Приглашаем Вас принять участие в обсуждении и ждем Ваших вопросов и комментариев.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119593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Стандартная">
      <a:dk1>
        <a:srgbClr val="000000"/>
      </a:dk1>
      <a:lt1>
        <a:srgbClr val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626</Words>
  <Application>Microsoft Office PowerPoint</Application>
  <PresentationFormat>Широкоэкранный</PresentationFormat>
  <Paragraphs>45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Nova</vt:lpstr>
      <vt:lpstr>GradientVTI</vt:lpstr>
      <vt:lpstr>К 29           гастрит    </vt:lpstr>
      <vt:lpstr>К29 на endotube.ru</vt:lpstr>
      <vt:lpstr>Презентация PowerPoint</vt:lpstr>
      <vt:lpstr>K 29 ГАСТРИТ вебинар 27 апреля 2021 года 14:00 – 16:30 по мск  ВЕДУЩИЕ ЗАРУБЕЖНЫЕ ЭКСПЕРТЫ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Гастрит К29</dc:title>
  <dc:creator>Azat Kaibyshev</dc:creator>
  <cp:lastModifiedBy>Fujitsu</cp:lastModifiedBy>
  <cp:revision>32</cp:revision>
  <dcterms:created xsi:type="dcterms:W3CDTF">2021-04-25T15:59:55Z</dcterms:created>
  <dcterms:modified xsi:type="dcterms:W3CDTF">2021-04-27T07:16:32Z</dcterms:modified>
</cp:coreProperties>
</file>